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sldIdLst>
    <p:sldId id="257" r:id="rId2"/>
    <p:sldId id="2147475008" r:id="rId3"/>
    <p:sldId id="2147475009" r:id="rId4"/>
    <p:sldId id="2147475011" r:id="rId5"/>
    <p:sldId id="2147475010" r:id="rId6"/>
    <p:sldId id="2147475012" r:id="rId7"/>
    <p:sldId id="317"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120" d="100"/>
          <a:sy n="120" d="100"/>
        </p:scale>
        <p:origin x="12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35B6E-782B-4F95-A93B-8E9FC211A300}"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8DD46-F909-4543-841B-8D7561CCAF82}" type="slidenum">
              <a:rPr lang="en-US" smtClean="0"/>
              <a:t>‹#›</a:t>
            </a:fld>
            <a:endParaRPr lang="en-US"/>
          </a:p>
        </p:txBody>
      </p:sp>
    </p:spTree>
    <p:extLst>
      <p:ext uri="{BB962C8B-B14F-4D97-AF65-F5344CB8AC3E}">
        <p14:creationId xmlns:p14="http://schemas.microsoft.com/office/powerpoint/2010/main" val="63798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a:blip r:embed="rId2"/>
          <a:stretch>
            <a:fillRect/>
          </a:stretch>
        </a:blipFill>
        <a:effectLst/>
      </p:bgPr>
    </p:bg>
    <p:spTree>
      <p:nvGrpSpPr>
        <p:cNvPr id="1" name=""/>
        <p:cNvGrpSpPr/>
        <p:nvPr/>
      </p:nvGrpSpPr>
      <p:grpSpPr>
        <a:xfrm>
          <a:off x="0" y="0"/>
          <a:ext cx="0" cy="0"/>
          <a:chOff x="0" y="0"/>
          <a:chExt cx="0" cy="0"/>
        </a:xfrm>
      </p:grpSpPr>
      <p:pic>
        <p:nvPicPr>
          <p:cNvPr id="2051" name="图片 6" descr="ppt示范_画板 1 副本 2"/>
          <p:cNvPicPr>
            <a:picLocks noChangeAspect="1"/>
          </p:cNvPicPr>
          <p:nvPr/>
        </p:nvPicPr>
        <p:blipFill>
          <a:blip r:embed="rId2"/>
          <a:stretch>
            <a:fillRect/>
          </a:stretch>
        </p:blipFill>
        <p:spPr>
          <a:xfrm>
            <a:off x="0" y="0"/>
            <a:ext cx="12404725" cy="7073900"/>
          </a:xfrm>
          <a:prstGeom prst="rect">
            <a:avLst/>
          </a:prstGeom>
          <a:noFill/>
          <a:ln w="9525">
            <a:noFill/>
          </a:ln>
        </p:spPr>
      </p:pic>
      <p:sp>
        <p:nvSpPr>
          <p:cNvPr id="2" name="标题 1"/>
          <p:cNvSpPr>
            <a:spLocks noGrp="1"/>
          </p:cNvSpPr>
          <p:nvPr>
            <p:ph type="ctrTitle"/>
          </p:nvPr>
        </p:nvSpPr>
        <p:spPr>
          <a:xfrm>
            <a:off x="1524000" y="1938727"/>
            <a:ext cx="9144000" cy="1571235"/>
          </a:xfrm>
        </p:spPr>
        <p:txBody>
          <a:bodyPr anchor="ctr">
            <a:normAutofit/>
          </a:bodyPr>
          <a:lstStyle>
            <a:lvl1pPr algn="ctr">
              <a:defRPr sz="4800">
                <a:solidFill>
                  <a:schemeClr val="bg1"/>
                </a:solidFill>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E7F1FD7B-9B53-1941-B29E-433922950180}"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6564B4-1CED-4CD8-A8BE-01AE42E35073}"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515859"/>
            <a:ext cx="2743200" cy="205618"/>
          </a:xfrm>
        </p:spPr>
        <p:txBody>
          <a:bodyPr/>
          <a:lstStyle/>
          <a:p>
            <a:fld id="{0B246560-1F8F-4947-AE87-6EB2A80E6D55}"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515859"/>
            <a:ext cx="4114800" cy="205618"/>
          </a:xfrm>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a:xfrm>
            <a:off x="8610600" y="6515859"/>
            <a:ext cx="2743200" cy="205618"/>
          </a:xfrm>
        </p:spPr>
        <p:txBody>
          <a:bodyPr/>
          <a:lstStyle/>
          <a:p>
            <a:fld id="{A16564B4-1CED-4CD8-A8BE-01AE42E35073}" type="slidenum">
              <a:rPr lang="zh-CN" altLang="en-US">
                <a:solidFill>
                  <a:prstClr val="black">
                    <a:tint val="75000"/>
                  </a:prstClr>
                </a:solidFill>
              </a:r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6A9C8C48-817B-4F53-AAB7-CB4634C882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1378" y="162854"/>
            <a:ext cx="533644" cy="365125"/>
          </a:xfrm>
          <a:prstGeom prst="rect">
            <a:avLst/>
          </a:prstGeom>
        </p:spPr>
      </p:pic>
      <p:cxnSp>
        <p:nvCxnSpPr>
          <p:cNvPr id="10" name="直接连接符 9">
            <a:extLst>
              <a:ext uri="{FF2B5EF4-FFF2-40B4-BE49-F238E27FC236}">
                <a16:creationId xmlns:a16="http://schemas.microsoft.com/office/drawing/2014/main" id="{DB710D99-8B57-4A90-9219-F73EEE91C037}"/>
              </a:ext>
            </a:extLst>
          </p:cNvPr>
          <p:cNvCxnSpPr/>
          <p:nvPr userDrawn="1"/>
        </p:nvCxnSpPr>
        <p:spPr>
          <a:xfrm>
            <a:off x="478395" y="593452"/>
            <a:ext cx="11069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D76D25B-EF96-4AA1-89E8-8BDAE97ADD8B}"/>
              </a:ext>
            </a:extLst>
          </p:cNvPr>
          <p:cNvCxnSpPr/>
          <p:nvPr userDrawn="1"/>
        </p:nvCxnSpPr>
        <p:spPr>
          <a:xfrm>
            <a:off x="478395" y="6473468"/>
            <a:ext cx="11069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73BAD75D-E88F-464A-ABA4-520359948E30}"/>
              </a:ext>
            </a:extLst>
          </p:cNvPr>
          <p:cNvSpPr>
            <a:spLocks noGrp="1"/>
          </p:cNvSpPr>
          <p:nvPr>
            <p:ph idx="1"/>
          </p:nvPr>
        </p:nvSpPr>
        <p:spPr>
          <a:xfrm>
            <a:off x="838200" y="1081544"/>
            <a:ext cx="10515600" cy="4772884"/>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D2A6D967-BBBE-264A-9815-75B4B1C9974B}"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7" name="页脚占位符 6"/>
          <p:cNvSpPr>
            <a:spLocks noGrp="1"/>
          </p:cNvSpPr>
          <p:nvPr>
            <p:ph type="ftr" sz="quarter" idx="11"/>
          </p:nvPr>
        </p:nvSpPr>
        <p:spPr/>
        <p:txBody>
          <a:bodyPr/>
          <a:lstStyle/>
          <a:p>
            <a:endParaRPr lang="zh-CN" altLang="en-US" dirty="0">
              <a:solidFill>
                <a:prstClr val="black">
                  <a:tint val="75000"/>
                </a:prstClr>
              </a:solidFill>
            </a:endParaRPr>
          </a:p>
        </p:txBody>
      </p:sp>
      <p:sp>
        <p:nvSpPr>
          <p:cNvPr id="8" name="灯片编号占位符 7"/>
          <p:cNvSpPr>
            <a:spLocks noGrp="1"/>
          </p:cNvSpPr>
          <p:nvPr>
            <p:ph type="sldNum" sz="quarter" idx="12"/>
          </p:nvPr>
        </p:nvSpPr>
        <p:spPr/>
        <p:txBody>
          <a:bodyPr/>
          <a:lstStyle/>
          <a:p>
            <a:fld id="{A16564B4-1CED-4CD8-A8BE-01AE42E35073}" type="slidenum">
              <a:rPr lang="zh-CN" altLang="en-US" smtClean="0">
                <a:solidFill>
                  <a:prstClr val="black">
                    <a:tint val="75000"/>
                  </a:prstClr>
                </a:solidFill>
              </a:rPr>
              <a:t>‹#›</a:t>
            </a:fld>
            <a:endParaRPr lang="zh-CN" altLang="en-US">
              <a:solidFill>
                <a:prstClr val="black">
                  <a:tint val="75000"/>
                </a:prstClr>
              </a:solidFill>
            </a:endParaRPr>
          </a:p>
        </p:txBody>
      </p:sp>
      <p:sp>
        <p:nvSpPr>
          <p:cNvPr id="9" name="标题 8"/>
          <p:cNvSpPr>
            <a:spLocks noGrp="1"/>
          </p:cNvSpPr>
          <p:nvPr>
            <p:ph type="title"/>
          </p:nvPr>
        </p:nvSpPr>
        <p:spPr>
          <a:xfrm>
            <a:off x="838200" y="2493732"/>
            <a:ext cx="10515600" cy="1523632"/>
          </a:xfrm>
        </p:spPr>
        <p:txBody>
          <a:bodyPr>
            <a:noAutofit/>
          </a:bodyPr>
          <a:lstStyle>
            <a:lvl1pPr algn="ctr">
              <a:defRPr sz="4800">
                <a:solidFill>
                  <a:schemeClr val="tx1"/>
                </a:solidFill>
              </a:defRPr>
            </a:lvl1pPr>
          </a:lstStyle>
          <a:p>
            <a:r>
              <a:rPr lang="zh-CN" altLang="en-US"/>
              <a:t>单击此处编辑母版标题样式</a:t>
            </a:r>
            <a:endParaRPr lang="zh-CN" altLang="en-US" dirty="0"/>
          </a:p>
        </p:txBody>
      </p:sp>
    </p:spTree>
  </p:cSld>
  <p:clrMapOvr>
    <a:masterClrMapping/>
  </p:clrMapOvr>
  <p:transition advClick="0"/>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idx="12"/>
          </p:nvPr>
        </p:nvSpPr>
        <p:spPr/>
        <p:txBody>
          <a:bodyPr/>
          <a:lstStyle>
            <a:lvl1pPr>
              <a:defRPr/>
            </a:lvl1pPr>
          </a:lstStyle>
          <a:p>
            <a:r>
              <a:rPr lang="en-GB" dirty="0"/>
              <a:t>Slide </a:t>
            </a:r>
            <a:fld id="{440F5867-744E-4AA6-B0ED-4C44D2DFBB7B}" type="slidenum">
              <a:rPr lang="en-GB"/>
              <a:pPr/>
              <a:t>‹#›</a:t>
            </a:fld>
            <a:endParaRPr lang="en-GB" dirty="0"/>
          </a:p>
        </p:txBody>
      </p:sp>
    </p:spTree>
    <p:extLst>
      <p:ext uri="{BB962C8B-B14F-4D97-AF65-F5344CB8AC3E}">
        <p14:creationId xmlns:p14="http://schemas.microsoft.com/office/powerpoint/2010/main" val="139567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idx="12"/>
          </p:nvPr>
        </p:nvSpPr>
        <p:spPr/>
        <p:txBody>
          <a:bodyPr/>
          <a:lstStyle>
            <a:lvl1pPr>
              <a:defRPr/>
            </a:lvl1pPr>
          </a:lstStyle>
          <a:p>
            <a:r>
              <a:rPr lang="en-GB"/>
              <a:t>Slide </a:t>
            </a:r>
            <a:fld id="{3ABCC52B-A3F7-440B-BBF2-55191E6E7773}" type="slidenum">
              <a:rPr lang="en-GB"/>
              <a:pPr/>
              <a:t>‹#›</a:t>
            </a:fld>
            <a:endParaRPr lang="en-GB"/>
          </a:p>
        </p:txBody>
      </p:sp>
    </p:spTree>
    <p:extLst>
      <p:ext uri="{BB962C8B-B14F-4D97-AF65-F5344CB8AC3E}">
        <p14:creationId xmlns:p14="http://schemas.microsoft.com/office/powerpoint/2010/main" val="2902888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413195"/>
            <a:ext cx="10515600" cy="49460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404079"/>
            <a:ext cx="10515600" cy="477288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b"/>
          <a:lstStyle>
            <a:lvl1pPr algn="l">
              <a:defRPr sz="6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A6276E4F-1B6F-974D-853F-5F8BAC16586E}" type="datetime1">
              <a:rPr lang="zh-CN" altLang="en-US" smtClean="0">
                <a:solidFill>
                  <a:prstClr val="black">
                    <a:tint val="75000"/>
                  </a:prstClr>
                </a:solidFill>
              </a:rPr>
              <a:pPr/>
              <a:t>2025/2/27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b"/>
          <a:lstStyle>
            <a:lvl1pPr algn="ctr">
              <a:defRPr sz="6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b"/>
          <a:lstStyle>
            <a:lvl1pPr algn="r">
              <a:defRPr sz="6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A16564B4-1CED-4CD8-A8BE-01AE42E35073}" type="slidenum">
              <a:rPr lang="zh-CN" altLang="en-US" smtClean="0">
                <a:solidFill>
                  <a:prstClr val="black">
                    <a:tint val="75000"/>
                  </a:prstClr>
                </a:solidFill>
              </a: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Lst>
  <p:hf hdr="0" ftr="0"/>
  <p:txStyles>
    <p:titleStyle>
      <a:lvl1pPr indent="0" algn="l" defTabSz="913765" rtl="0" eaLnBrk="1" latinLnBrk="0" hangingPunct="1">
        <a:lnSpc>
          <a:spcPct val="90000"/>
        </a:lnSpc>
        <a:spcBef>
          <a:spcPct val="0"/>
        </a:spcBef>
        <a:buFont typeface="Arial" panose="02080604020202020204" pitchFamily="34" charset="0"/>
        <a:buNone/>
        <a:defRPr sz="2400" b="1" kern="1200">
          <a:solidFill>
            <a:schemeClr val="tx1"/>
          </a:solidFill>
          <a:latin typeface="微软雅黑" charset="0"/>
          <a:ea typeface="微软雅黑" charset="0"/>
          <a:cs typeface="+mj-cs"/>
        </a:defRPr>
      </a:lvl1pPr>
    </p:titleStyle>
    <p:bodyStyle>
      <a:lvl1pPr marL="228600" indent="-228600" algn="l" defTabSz="913765" rtl="0" eaLnBrk="1" latinLnBrk="0" hangingPunct="1">
        <a:lnSpc>
          <a:spcPct val="100000"/>
        </a:lnSpc>
        <a:spcBef>
          <a:spcPts val="1000"/>
        </a:spcBef>
        <a:buClr>
          <a:srgbClr val="1F8066"/>
        </a:buClr>
        <a:buFont typeface="Arial" panose="02080604020202020204" pitchFamily="34" charset="0"/>
        <a:buChar char="•"/>
        <a:defRPr sz="2800" b="1" kern="1200">
          <a:solidFill>
            <a:schemeClr val="tx1"/>
          </a:solidFill>
          <a:latin typeface="微软雅黑" charset="0"/>
          <a:ea typeface="微软雅黑" charset="0"/>
          <a:cs typeface="+mn-cs"/>
        </a:defRPr>
      </a:lvl1pPr>
      <a:lvl2pPr marL="685800" indent="-228600" algn="l" defTabSz="913765" rtl="0" eaLnBrk="1" latinLnBrk="0" hangingPunct="1">
        <a:lnSpc>
          <a:spcPct val="100000"/>
        </a:lnSpc>
        <a:spcBef>
          <a:spcPts val="500"/>
        </a:spcBef>
        <a:buClr>
          <a:srgbClr val="1F8066"/>
        </a:buClr>
        <a:buFont typeface="Arial" panose="02080604020202020204" pitchFamily="34" charset="0"/>
        <a:buChar char="•"/>
        <a:defRPr sz="2400" b="1" kern="1200">
          <a:solidFill>
            <a:schemeClr val="tx1"/>
          </a:solidFill>
          <a:latin typeface="微软雅黑" charset="0"/>
          <a:ea typeface="微软雅黑" charset="0"/>
          <a:cs typeface="+mn-cs"/>
        </a:defRPr>
      </a:lvl2pPr>
      <a:lvl3pPr marL="1142365" indent="-228600" algn="l" defTabSz="913765" rtl="0" eaLnBrk="1" latinLnBrk="0" hangingPunct="1">
        <a:lnSpc>
          <a:spcPct val="100000"/>
        </a:lnSpc>
        <a:spcBef>
          <a:spcPts val="500"/>
        </a:spcBef>
        <a:buClr>
          <a:srgbClr val="1F8066"/>
        </a:buClr>
        <a:buFont typeface="Arial" panose="02080604020202020204" pitchFamily="34" charset="0"/>
        <a:buChar char="•"/>
        <a:defRPr sz="2000" b="1" kern="1200">
          <a:solidFill>
            <a:schemeClr val="tx1"/>
          </a:solidFill>
          <a:latin typeface="微软雅黑" charset="0"/>
          <a:ea typeface="微软雅黑" charset="0"/>
          <a:cs typeface="+mn-cs"/>
        </a:defRPr>
      </a:lvl3pPr>
      <a:lvl4pPr marL="1599565" indent="-228600" algn="l" defTabSz="913765" rtl="0" eaLnBrk="1" latinLnBrk="0" hangingPunct="1">
        <a:lnSpc>
          <a:spcPct val="100000"/>
        </a:lnSpc>
        <a:spcBef>
          <a:spcPts val="500"/>
        </a:spcBef>
        <a:buClr>
          <a:srgbClr val="1F8066"/>
        </a:buClr>
        <a:buFont typeface="Arial" panose="02080604020202020204" pitchFamily="34" charset="0"/>
        <a:buChar char="•"/>
        <a:defRPr sz="1800" b="1" kern="1200">
          <a:solidFill>
            <a:schemeClr val="tx1"/>
          </a:solidFill>
          <a:latin typeface="微软雅黑" charset="0"/>
          <a:ea typeface="微软雅黑" charset="0"/>
          <a:cs typeface="+mn-cs"/>
        </a:defRPr>
      </a:lvl4pPr>
      <a:lvl5pPr marL="2056765" indent="-228600" algn="l" defTabSz="913765" rtl="0" eaLnBrk="1" latinLnBrk="0" hangingPunct="1">
        <a:lnSpc>
          <a:spcPct val="100000"/>
        </a:lnSpc>
        <a:spcBef>
          <a:spcPts val="500"/>
        </a:spcBef>
        <a:buClr>
          <a:srgbClr val="1F8066"/>
        </a:buClr>
        <a:buFont typeface="Arial" panose="02080604020202020204" pitchFamily="34" charset="0"/>
        <a:buChar char="•"/>
        <a:defRPr sz="1800" b="1" kern="1200">
          <a:solidFill>
            <a:schemeClr val="tx1"/>
          </a:solidFill>
          <a:latin typeface="微软雅黑" charset="0"/>
          <a:ea typeface="微软雅黑" charset="0"/>
          <a:cs typeface="+mn-cs"/>
        </a:defRPr>
      </a:lvl5pPr>
      <a:lvl6pPr marL="251333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ommi.jamsa@huawei.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7.png"/><Relationship Id="rId7" Type="http://schemas.openxmlformats.org/officeDocument/2006/relationships/oleObject" Target="../embeddings/oleObject2.bin"/><Relationship Id="rId12"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package" Target="../embeddings/Microsoft_PowerPoint_Presentation1.pptx"/><Relationship Id="rId5" Type="http://schemas.openxmlformats.org/officeDocument/2006/relationships/oleObject" Target="../embeddings/oleObject1.bin"/><Relationship Id="rId10" Type="http://schemas.openxmlformats.org/officeDocument/2006/relationships/image" Target="../media/image5.emf"/><Relationship Id="rId4" Type="http://schemas.openxmlformats.org/officeDocument/2006/relationships/image" Target="../media/image8.png"/><Relationship Id="rId9" Type="http://schemas.openxmlformats.org/officeDocument/2006/relationships/package" Target="../embeddings/Microsoft_PowerPoint_Presentation.pptx"/></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49A94D8-97DB-4815-A9B8-CADF1AA30495}"/>
              </a:ext>
            </a:extLst>
          </p:cNvPr>
          <p:cNvSpPr>
            <a:spLocks noGrp="1"/>
          </p:cNvSpPr>
          <p:nvPr>
            <p:ph type="dt" sz="half" idx="10"/>
          </p:nvPr>
        </p:nvSpPr>
        <p:spPr/>
        <p:txBody>
          <a:bodyPr/>
          <a:lstStyle/>
          <a:p>
            <a:fld id="{0B246560-1F8F-4947-AE87-6EB2A80E6D55}"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DAEF2E97-7878-47EE-83DF-61CEE4367F7D}"/>
              </a:ext>
            </a:extLst>
          </p:cNvPr>
          <p:cNvSpPr>
            <a:spLocks noGrp="1"/>
          </p:cNvSpPr>
          <p:nvPr>
            <p:ph type="sldNum" sz="quarter" idx="12"/>
          </p:nvPr>
        </p:nvSpPr>
        <p:spPr/>
        <p:txBody>
          <a:bodyPr/>
          <a:lstStyle/>
          <a:p>
            <a:fld id="{A16564B4-1CED-4CD8-A8BE-01AE42E35073}" type="slidenum">
              <a:rPr lang="zh-CN" altLang="en-US" smtClean="0">
                <a:solidFill>
                  <a:prstClr val="black">
                    <a:tint val="75000"/>
                  </a:prstClr>
                </a:solidFill>
              </a:rPr>
              <a:t>1</a:t>
            </a:fld>
            <a:endParaRPr lang="zh-CN" altLang="en-US">
              <a:solidFill>
                <a:prstClr val="black">
                  <a:tint val="75000"/>
                </a:prstClr>
              </a:solidFill>
            </a:endParaRPr>
          </a:p>
        </p:txBody>
      </p:sp>
      <p:sp>
        <p:nvSpPr>
          <p:cNvPr id="13" name="标题 1">
            <a:extLst>
              <a:ext uri="{FF2B5EF4-FFF2-40B4-BE49-F238E27FC236}">
                <a16:creationId xmlns:a16="http://schemas.microsoft.com/office/drawing/2014/main" id="{12E8CB8D-3029-4278-91C9-9FFC841329DF}"/>
              </a:ext>
            </a:extLst>
          </p:cNvPr>
          <p:cNvSpPr txBox="1">
            <a:spLocks/>
          </p:cNvSpPr>
          <p:nvPr/>
        </p:nvSpPr>
        <p:spPr>
          <a:xfrm>
            <a:off x="838200" y="707368"/>
            <a:ext cx="10515600" cy="494609"/>
          </a:xfrm>
          <a:prstGeom prst="rect">
            <a:avLst/>
          </a:prstGeom>
        </p:spPr>
        <p:txBody>
          <a:bodyPr>
            <a:noAutofit/>
          </a:bodyPr>
          <a:lstStyle>
            <a:lvl1pPr indent="0" algn="ctr" defTabSz="913765" rtl="0" eaLnBrk="1" latinLnBrk="0" hangingPunct="1">
              <a:lnSpc>
                <a:spcPct val="90000"/>
              </a:lnSpc>
              <a:spcBef>
                <a:spcPct val="0"/>
              </a:spcBef>
              <a:buFont typeface="Arial" panose="02080604020202020204" pitchFamily="34" charset="0"/>
              <a:buNone/>
              <a:defRPr sz="2400" b="1" kern="1200">
                <a:solidFill>
                  <a:schemeClr val="tx1"/>
                </a:solidFill>
                <a:latin typeface="微软雅黑" charset="0"/>
                <a:ea typeface="微软雅黑" charset="0"/>
                <a:cs typeface="+mj-cs"/>
              </a:defRPr>
            </a:lvl1pPr>
          </a:lstStyle>
          <a:p>
            <a:r>
              <a:rPr lang="en-US" altLang="zh-CN" dirty="0"/>
              <a:t>iSLA-2025-(G##)-####-R##-WID.pptx</a:t>
            </a:r>
          </a:p>
        </p:txBody>
      </p:sp>
      <p:graphicFrame>
        <p:nvGraphicFramePr>
          <p:cNvPr id="14" name="表格 14">
            <a:extLst>
              <a:ext uri="{FF2B5EF4-FFF2-40B4-BE49-F238E27FC236}">
                <a16:creationId xmlns:a16="http://schemas.microsoft.com/office/drawing/2014/main" id="{40BD0ED1-D460-4F51-A308-63CAFD62FFF4}"/>
              </a:ext>
            </a:extLst>
          </p:cNvPr>
          <p:cNvGraphicFramePr>
            <a:graphicFrameLocks noGrp="1"/>
          </p:cNvGraphicFramePr>
          <p:nvPr>
            <p:extLst>
              <p:ext uri="{D42A27DB-BD31-4B8C-83A1-F6EECF244321}">
                <p14:modId xmlns:p14="http://schemas.microsoft.com/office/powerpoint/2010/main" val="4050758879"/>
              </p:ext>
            </p:extLst>
          </p:nvPr>
        </p:nvGraphicFramePr>
        <p:xfrm>
          <a:off x="1625839" y="3261761"/>
          <a:ext cx="8849226" cy="1752600"/>
        </p:xfrm>
        <a:graphic>
          <a:graphicData uri="http://schemas.openxmlformats.org/drawingml/2006/table">
            <a:tbl>
              <a:tblPr firstRow="1" bandRow="1">
                <a:tableStyleId>{5940675A-B579-460E-94D1-54222C63F5DA}</a:tableStyleId>
              </a:tblPr>
              <a:tblGrid>
                <a:gridCol w="2949742">
                  <a:extLst>
                    <a:ext uri="{9D8B030D-6E8A-4147-A177-3AD203B41FA5}">
                      <a16:colId xmlns:a16="http://schemas.microsoft.com/office/drawing/2014/main" val="1738460972"/>
                    </a:ext>
                  </a:extLst>
                </a:gridCol>
                <a:gridCol w="2949742">
                  <a:extLst>
                    <a:ext uri="{9D8B030D-6E8A-4147-A177-3AD203B41FA5}">
                      <a16:colId xmlns:a16="http://schemas.microsoft.com/office/drawing/2014/main" val="1147359251"/>
                    </a:ext>
                  </a:extLst>
                </a:gridCol>
                <a:gridCol w="2949742">
                  <a:extLst>
                    <a:ext uri="{9D8B030D-6E8A-4147-A177-3AD203B41FA5}">
                      <a16:colId xmlns:a16="http://schemas.microsoft.com/office/drawing/2014/main" val="2345418267"/>
                    </a:ext>
                  </a:extLst>
                </a:gridCol>
              </a:tblGrid>
              <a:tr h="370840">
                <a:tc>
                  <a:txBody>
                    <a:bodyPr/>
                    <a:lstStyle/>
                    <a:p>
                      <a:pPr algn="ctr"/>
                      <a:r>
                        <a:rPr lang="en-US" altLang="zh-CN" b="1" dirty="0"/>
                        <a:t>Affiliation</a:t>
                      </a:r>
                      <a:endParaRPr lang="zh-CN" altLang="en-US" b="1" dirty="0"/>
                    </a:p>
                  </a:txBody>
                  <a:tcPr/>
                </a:tc>
                <a:tc>
                  <a:txBody>
                    <a:bodyPr/>
                    <a:lstStyle/>
                    <a:p>
                      <a:pPr algn="ctr"/>
                      <a:r>
                        <a:rPr lang="en-US" altLang="zh-CN" b="1" dirty="0"/>
                        <a:t>Contact</a:t>
                      </a:r>
                      <a:endParaRPr lang="zh-CN" altLang="en-US" b="1" dirty="0"/>
                    </a:p>
                  </a:txBody>
                  <a:tcPr/>
                </a:tc>
                <a:tc>
                  <a:txBody>
                    <a:bodyPr/>
                    <a:lstStyle/>
                    <a:p>
                      <a:pPr algn="ctr"/>
                      <a:r>
                        <a:rPr lang="en-US" altLang="zh-CN" b="1" dirty="0"/>
                        <a:t>Email</a:t>
                      </a:r>
                      <a:endParaRPr lang="zh-CN" altLang="en-US" b="1" dirty="0"/>
                    </a:p>
                  </a:txBody>
                  <a:tcPr/>
                </a:tc>
                <a:extLst>
                  <a:ext uri="{0D108BD9-81ED-4DB2-BD59-A6C34878D82A}">
                    <a16:rowId xmlns:a16="http://schemas.microsoft.com/office/drawing/2014/main" val="528974849"/>
                  </a:ext>
                </a:extLst>
              </a:tr>
              <a:tr h="370840">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en-US" sz="1800" kern="1200" dirty="0">
                          <a:solidFill>
                            <a:schemeClr val="tx1"/>
                          </a:solidFill>
                          <a:latin typeface="+mn-lt"/>
                          <a:ea typeface="+mn-ea"/>
                          <a:cs typeface="+mn-cs"/>
                        </a:rPr>
                        <a:t>Huawei </a:t>
                      </a:r>
                      <a:r>
                        <a:rPr lang="en-US" altLang="zh-CN" sz="1800" dirty="0">
                          <a:solidFill>
                            <a:schemeClr val="tx1"/>
                          </a:solidFill>
                          <a:latin typeface="+mn-lt"/>
                        </a:rPr>
                        <a:t>Technologies.</a:t>
                      </a:r>
                      <a:r>
                        <a:rPr lang="en-US" altLang="zh-CN" sz="1800" baseline="0" dirty="0">
                          <a:solidFill>
                            <a:schemeClr val="tx1"/>
                          </a:solidFill>
                          <a:latin typeface="+mn-lt"/>
                        </a:rPr>
                        <a:t> Co. Ltd</a:t>
                      </a:r>
                      <a:endParaRPr lang="zh-CN" altLang="en-US" sz="1800" dirty="0">
                        <a:solidFill>
                          <a:schemeClr val="tx1"/>
                        </a:solidFill>
                        <a:latin typeface="+mn-lt"/>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latin typeface="+mn-lt"/>
                          <a:ea typeface="+mn-ea"/>
                          <a:cs typeface="+mn-cs"/>
                        </a:rPr>
                        <a:t>Tommi Jamsa</a:t>
                      </a:r>
                      <a:endParaRPr lang="zh-CN" altLang="en-US" sz="1800" kern="1200" dirty="0">
                        <a:solidFill>
                          <a:schemeClr val="tx1"/>
                        </a:solidFill>
                        <a:latin typeface="+mn-lt"/>
                        <a:ea typeface="+mn-ea"/>
                        <a:cs typeface="+mn-cs"/>
                      </a:endParaRPr>
                    </a:p>
                    <a:p>
                      <a:endParaRPr lang="zh-CN" altLang="en-US" dirty="0"/>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latin typeface="+mn-lt"/>
                          <a:hlinkClick r:id="rId2"/>
                        </a:rPr>
                        <a:t>tommi.jamsa@huawei.com</a:t>
                      </a:r>
                      <a:endParaRPr lang="zh-CN" altLang="en-US" sz="1800" dirty="0">
                        <a:solidFill>
                          <a:schemeClr val="tx1"/>
                        </a:solidFill>
                        <a:latin typeface="+mn-lt"/>
                      </a:endParaRPr>
                    </a:p>
                  </a:txBody>
                  <a:tcPr/>
                </a:tc>
                <a:extLst>
                  <a:ext uri="{0D108BD9-81ED-4DB2-BD59-A6C34878D82A}">
                    <a16:rowId xmlns:a16="http://schemas.microsoft.com/office/drawing/2014/main" val="3601757572"/>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070107448"/>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830164770"/>
                  </a:ext>
                </a:extLst>
              </a:tr>
            </a:tbl>
          </a:graphicData>
        </a:graphic>
      </p:graphicFrame>
      <p:sp>
        <p:nvSpPr>
          <p:cNvPr id="15" name="文本框 14">
            <a:extLst>
              <a:ext uri="{FF2B5EF4-FFF2-40B4-BE49-F238E27FC236}">
                <a16:creationId xmlns:a16="http://schemas.microsoft.com/office/drawing/2014/main" id="{66708899-523C-443E-9673-3D2A7E009D24}"/>
              </a:ext>
            </a:extLst>
          </p:cNvPr>
          <p:cNvSpPr txBox="1"/>
          <p:nvPr/>
        </p:nvSpPr>
        <p:spPr>
          <a:xfrm>
            <a:off x="2089149" y="1319552"/>
            <a:ext cx="8013699" cy="954107"/>
          </a:xfrm>
          <a:prstGeom prst="rect">
            <a:avLst/>
          </a:prstGeom>
          <a:noFill/>
        </p:spPr>
        <p:txBody>
          <a:bodyPr wrap="square" rtlCol="0">
            <a:spAutoFit/>
          </a:bodyPr>
          <a:lstStyle/>
          <a:p>
            <a:pPr lvl="0" algn="ctr" defTabSz="913765">
              <a:spcBef>
                <a:spcPts val="1000"/>
              </a:spcBef>
              <a:buClr>
                <a:srgbClr val="1F8066"/>
              </a:buClr>
              <a:defRPr/>
            </a:pPr>
            <a:r>
              <a:rPr lang="en-US" altLang="zh-CN" sz="2800" b="1" dirty="0">
                <a:solidFill>
                  <a:prstClr val="black"/>
                </a:solidFill>
                <a:latin typeface="微软雅黑" charset="0"/>
                <a:ea typeface="微软雅黑" charset="0"/>
              </a:rPr>
              <a:t>WI: SLB-</a:t>
            </a:r>
            <a:r>
              <a:rPr lang="en-US" altLang="zh-CN" sz="2800" b="1" dirty="0" err="1">
                <a:solidFill>
                  <a:prstClr val="black"/>
                </a:solidFill>
                <a:latin typeface="微软雅黑" charset="0"/>
                <a:ea typeface="微软雅黑" charset="0"/>
              </a:rPr>
              <a:t>mmW</a:t>
            </a:r>
            <a:r>
              <a:rPr lang="en-US" altLang="zh-CN" sz="2800" b="1" dirty="0">
                <a:solidFill>
                  <a:prstClr val="black"/>
                </a:solidFill>
                <a:latin typeface="微软雅黑" charset="0"/>
                <a:ea typeface="微软雅黑" charset="0"/>
              </a:rPr>
              <a:t> Meeting #### </a:t>
            </a:r>
            <a:br>
              <a:rPr lang="en-US" altLang="zh-CN" sz="2800" b="1" dirty="0">
                <a:solidFill>
                  <a:prstClr val="black"/>
                </a:solidFill>
                <a:latin typeface="微软雅黑" charset="0"/>
                <a:ea typeface="微软雅黑" charset="0"/>
              </a:rPr>
            </a:br>
            <a:r>
              <a:rPr lang="en-US" altLang="zh-CN" sz="2800" b="1" dirty="0">
                <a:solidFill>
                  <a:prstClr val="black"/>
                </a:solidFill>
                <a:latin typeface="微软雅黑" charset="0"/>
                <a:ea typeface="微软雅黑" charset="0"/>
              </a:rPr>
              <a:t>T2 Channel Model</a:t>
            </a:r>
            <a:endParaRPr lang="zh-CN" altLang="en-US" dirty="0"/>
          </a:p>
        </p:txBody>
      </p:sp>
      <p:sp>
        <p:nvSpPr>
          <p:cNvPr id="16" name="文本框 15">
            <a:extLst>
              <a:ext uri="{FF2B5EF4-FFF2-40B4-BE49-F238E27FC236}">
                <a16:creationId xmlns:a16="http://schemas.microsoft.com/office/drawing/2014/main" id="{DD2626DC-0D23-498F-BF0C-83D27C76EAEB}"/>
              </a:ext>
            </a:extLst>
          </p:cNvPr>
          <p:cNvSpPr txBox="1"/>
          <p:nvPr/>
        </p:nvSpPr>
        <p:spPr>
          <a:xfrm>
            <a:off x="2089149" y="2680356"/>
            <a:ext cx="8013699" cy="369332"/>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1000"/>
              </a:spcBef>
              <a:spcAft>
                <a:spcPts val="0"/>
              </a:spcAft>
              <a:buClr>
                <a:srgbClr val="1F8066"/>
              </a:buClr>
              <a:buSzTx/>
              <a:buFont typeface="Arial" panose="0208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微软雅黑" charset="0"/>
                <a:ea typeface="微软雅黑" charset="0"/>
                <a:cs typeface="+mn-cs"/>
              </a:rPr>
              <a:t>Date: 2025 Mar 6-7</a:t>
            </a:r>
          </a:p>
        </p:txBody>
      </p:sp>
      <p:sp>
        <p:nvSpPr>
          <p:cNvPr id="17" name="文本框 16">
            <a:extLst>
              <a:ext uri="{FF2B5EF4-FFF2-40B4-BE49-F238E27FC236}">
                <a16:creationId xmlns:a16="http://schemas.microsoft.com/office/drawing/2014/main" id="{04559C6A-DB0D-4220-BB44-715E72D59B12}"/>
              </a:ext>
            </a:extLst>
          </p:cNvPr>
          <p:cNvSpPr txBox="1"/>
          <p:nvPr/>
        </p:nvSpPr>
        <p:spPr>
          <a:xfrm>
            <a:off x="1124645" y="2705486"/>
            <a:ext cx="2476378" cy="369332"/>
          </a:xfrm>
          <a:prstGeom prst="rect">
            <a:avLst/>
          </a:prstGeom>
          <a:noFill/>
        </p:spPr>
        <p:txBody>
          <a:bodyPr wrap="square">
            <a:spAutoFit/>
          </a:bodyPr>
          <a:lstStyle/>
          <a:p>
            <a:pPr lvl="0"/>
            <a:r>
              <a:rPr lang="en-US" altLang="zh-CN" dirty="0"/>
              <a:t>Source:</a:t>
            </a:r>
            <a:endParaRPr lang="zh-CN" altLang="en-US" dirty="0"/>
          </a:p>
        </p:txBody>
      </p:sp>
      <p:sp>
        <p:nvSpPr>
          <p:cNvPr id="9" name="TextBox 8">
            <a:extLst>
              <a:ext uri="{FF2B5EF4-FFF2-40B4-BE49-F238E27FC236}">
                <a16:creationId xmlns:a16="http://schemas.microsoft.com/office/drawing/2014/main" id="{5AF1CC3F-7577-4EF7-90F8-6E92D4108B36}"/>
              </a:ext>
            </a:extLst>
          </p:cNvPr>
          <p:cNvSpPr txBox="1"/>
          <p:nvPr/>
        </p:nvSpPr>
        <p:spPr>
          <a:xfrm>
            <a:off x="5388897" y="5395777"/>
            <a:ext cx="367176" cy="369332"/>
          </a:xfrm>
          <a:prstGeom prst="rect">
            <a:avLst/>
          </a:prstGeom>
          <a:noFill/>
        </p:spPr>
        <p:txBody>
          <a:bodyPr wrap="square" rtlCol="0">
            <a:spAutoFit/>
          </a:bodyPr>
          <a:lstStyle/>
          <a:p>
            <a:pPr algn="l"/>
            <a:r>
              <a:rPr lang="en-US" dirty="0">
                <a:solidFill>
                  <a:schemeClr val="tx1"/>
                </a:solidFill>
                <a:sym typeface="Wingdings 2" panose="05020102010507070707" pitchFamily="18" charset="2"/>
              </a:rPr>
              <a:t></a:t>
            </a:r>
            <a:endParaRPr lang="en-US" dirty="0">
              <a:solidFill>
                <a:schemeClr val="tx1"/>
              </a:solidFill>
            </a:endParaRPr>
          </a:p>
        </p:txBody>
      </p:sp>
      <p:grpSp>
        <p:nvGrpSpPr>
          <p:cNvPr id="10" name="Group 9">
            <a:extLst>
              <a:ext uri="{FF2B5EF4-FFF2-40B4-BE49-F238E27FC236}">
                <a16:creationId xmlns:a16="http://schemas.microsoft.com/office/drawing/2014/main" id="{C0D2CC02-26B3-44C9-B683-65009607CAF2}"/>
              </a:ext>
            </a:extLst>
          </p:cNvPr>
          <p:cNvGrpSpPr/>
          <p:nvPr/>
        </p:nvGrpSpPr>
        <p:grpSpPr>
          <a:xfrm>
            <a:off x="3552389" y="5376486"/>
            <a:ext cx="5670748" cy="388623"/>
            <a:chOff x="648286" y="4643993"/>
            <a:chExt cx="5670748" cy="388623"/>
          </a:xfrm>
        </p:grpSpPr>
        <p:grpSp>
          <p:nvGrpSpPr>
            <p:cNvPr id="11" name="Group 10">
              <a:extLst>
                <a:ext uri="{FF2B5EF4-FFF2-40B4-BE49-F238E27FC236}">
                  <a16:creationId xmlns:a16="http://schemas.microsoft.com/office/drawing/2014/main" id="{30117A84-A43A-44A9-8E99-FD9AEB10790D}"/>
                </a:ext>
              </a:extLst>
            </p:cNvPr>
            <p:cNvGrpSpPr/>
            <p:nvPr/>
          </p:nvGrpSpPr>
          <p:grpSpPr>
            <a:xfrm>
              <a:off x="881096" y="4643993"/>
              <a:ext cx="5437938" cy="369332"/>
              <a:chOff x="1336245" y="4643993"/>
              <a:chExt cx="5437938" cy="369332"/>
            </a:xfrm>
          </p:grpSpPr>
          <p:sp>
            <p:nvSpPr>
              <p:cNvPr id="20" name="Rectangle 19">
                <a:extLst>
                  <a:ext uri="{FF2B5EF4-FFF2-40B4-BE49-F238E27FC236}">
                    <a16:creationId xmlns:a16="http://schemas.microsoft.com/office/drawing/2014/main" id="{D898DCEA-6CE4-4D94-A7EE-E1CB874F4416}"/>
                  </a:ext>
                </a:extLst>
              </p:cNvPr>
              <p:cNvSpPr/>
              <p:nvPr/>
            </p:nvSpPr>
            <p:spPr>
              <a:xfrm>
                <a:off x="1336245" y="4643993"/>
                <a:ext cx="1370888" cy="369332"/>
              </a:xfrm>
              <a:prstGeom prst="rect">
                <a:avLst/>
              </a:prstGeom>
            </p:spPr>
            <p:txBody>
              <a:bodyPr wrap="none">
                <a:spAutoFit/>
              </a:bodyPr>
              <a:lstStyle/>
              <a:p>
                <a:r>
                  <a:rPr lang="en-US" dirty="0"/>
                  <a:t>For approval</a:t>
                </a:r>
              </a:p>
            </p:txBody>
          </p:sp>
          <p:sp>
            <p:nvSpPr>
              <p:cNvPr id="21" name="Rectangle 20">
                <a:extLst>
                  <a:ext uri="{FF2B5EF4-FFF2-40B4-BE49-F238E27FC236}">
                    <a16:creationId xmlns:a16="http://schemas.microsoft.com/office/drawing/2014/main" id="{67AF22E2-335D-4B83-8576-6FDA602DEB6D}"/>
                  </a:ext>
                </a:extLst>
              </p:cNvPr>
              <p:cNvSpPr/>
              <p:nvPr/>
            </p:nvSpPr>
            <p:spPr>
              <a:xfrm>
                <a:off x="3160056" y="4643993"/>
                <a:ext cx="1524776" cy="369332"/>
              </a:xfrm>
              <a:prstGeom prst="rect">
                <a:avLst/>
              </a:prstGeom>
            </p:spPr>
            <p:txBody>
              <a:bodyPr wrap="none">
                <a:spAutoFit/>
              </a:bodyPr>
              <a:lstStyle/>
              <a:p>
                <a:r>
                  <a:rPr lang="en-US" dirty="0"/>
                  <a:t>For discussion</a:t>
                </a:r>
              </a:p>
            </p:txBody>
          </p:sp>
          <p:sp>
            <p:nvSpPr>
              <p:cNvPr id="22" name="Rectangle 21">
                <a:extLst>
                  <a:ext uri="{FF2B5EF4-FFF2-40B4-BE49-F238E27FC236}">
                    <a16:creationId xmlns:a16="http://schemas.microsoft.com/office/drawing/2014/main" id="{922351CB-D7A1-49E7-ADA6-B5E41F3E58E0}"/>
                  </a:ext>
                </a:extLst>
              </p:cNvPr>
              <p:cNvSpPr/>
              <p:nvPr/>
            </p:nvSpPr>
            <p:spPr>
              <a:xfrm>
                <a:off x="5121166" y="4643993"/>
                <a:ext cx="1653017" cy="369332"/>
              </a:xfrm>
              <a:prstGeom prst="rect">
                <a:avLst/>
              </a:prstGeom>
            </p:spPr>
            <p:txBody>
              <a:bodyPr wrap="none">
                <a:spAutoFit/>
              </a:bodyPr>
              <a:lstStyle/>
              <a:p>
                <a:r>
                  <a:rPr lang="en-US" dirty="0"/>
                  <a:t>For information</a:t>
                </a:r>
              </a:p>
            </p:txBody>
          </p:sp>
        </p:grpSp>
        <p:sp>
          <p:nvSpPr>
            <p:cNvPr id="12" name="Rectangle 11">
              <a:extLst>
                <a:ext uri="{FF2B5EF4-FFF2-40B4-BE49-F238E27FC236}">
                  <a16:creationId xmlns:a16="http://schemas.microsoft.com/office/drawing/2014/main" id="{0F23A856-57D5-4FF9-AFC1-B048EF171AFE}"/>
                </a:ext>
              </a:extLst>
            </p:cNvPr>
            <p:cNvSpPr/>
            <p:nvPr/>
          </p:nvSpPr>
          <p:spPr>
            <a:xfrm>
              <a:off x="648286" y="4663284"/>
              <a:ext cx="389850" cy="369332"/>
            </a:xfrm>
            <a:prstGeom prst="rect">
              <a:avLst/>
            </a:prstGeom>
          </p:spPr>
          <p:txBody>
            <a:bodyPr wrap="none">
              <a:spAutoFit/>
            </a:bodyPr>
            <a:lstStyle/>
            <a:p>
              <a:pPr algn="l"/>
              <a:r>
                <a:rPr lang="en-US" dirty="0">
                  <a:solidFill>
                    <a:schemeClr val="tx1"/>
                  </a:solidFill>
                  <a:sym typeface="Wingdings 2" panose="05020102010507070707" pitchFamily="18" charset="2"/>
                </a:rPr>
                <a:t></a:t>
              </a:r>
              <a:endParaRPr lang="en-US" dirty="0">
                <a:solidFill>
                  <a:schemeClr val="tx1"/>
                </a:solidFill>
              </a:endParaRPr>
            </a:p>
          </p:txBody>
        </p:sp>
        <p:sp>
          <p:nvSpPr>
            <p:cNvPr id="18" name="Rectangle 17">
              <a:extLst>
                <a:ext uri="{FF2B5EF4-FFF2-40B4-BE49-F238E27FC236}">
                  <a16:creationId xmlns:a16="http://schemas.microsoft.com/office/drawing/2014/main" id="{9F403658-A642-4D88-98E3-674D5AB78BD2}"/>
                </a:ext>
              </a:extLst>
            </p:cNvPr>
            <p:cNvSpPr/>
            <p:nvPr/>
          </p:nvSpPr>
          <p:spPr>
            <a:xfrm>
              <a:off x="2479385" y="4663284"/>
              <a:ext cx="389850" cy="369332"/>
            </a:xfrm>
            <a:prstGeom prst="rect">
              <a:avLst/>
            </a:prstGeom>
          </p:spPr>
          <p:txBody>
            <a:bodyPr wrap="none">
              <a:spAutoFit/>
            </a:bodyPr>
            <a:lstStyle/>
            <a:p>
              <a:r>
                <a:rPr lang="en-US" dirty="0">
                  <a:sym typeface="Wingdings 2" panose="05020102010507070707" pitchFamily="18" charset="2"/>
                </a:rPr>
                <a:t></a:t>
              </a:r>
              <a:endParaRPr lang="en-US" dirty="0"/>
            </a:p>
          </p:txBody>
        </p:sp>
        <p:sp>
          <p:nvSpPr>
            <p:cNvPr id="19" name="Rectangle 18">
              <a:extLst>
                <a:ext uri="{FF2B5EF4-FFF2-40B4-BE49-F238E27FC236}">
                  <a16:creationId xmlns:a16="http://schemas.microsoft.com/office/drawing/2014/main" id="{545634E3-C315-4361-84D8-6D48CE9A5D01}"/>
                </a:ext>
              </a:extLst>
            </p:cNvPr>
            <p:cNvSpPr/>
            <p:nvPr/>
          </p:nvSpPr>
          <p:spPr>
            <a:xfrm>
              <a:off x="4455205" y="4663284"/>
              <a:ext cx="389850" cy="369332"/>
            </a:xfrm>
            <a:prstGeom prst="rect">
              <a:avLst/>
            </a:prstGeom>
          </p:spPr>
          <p:txBody>
            <a:bodyPr wrap="none">
              <a:spAutoFit/>
            </a:bodyPr>
            <a:lstStyle/>
            <a:p>
              <a:r>
                <a:rPr lang="en-US" dirty="0">
                  <a:sym typeface="Wingdings 2" panose="05020102010507070707" pitchFamily="18" charset="2"/>
                </a:rPr>
                <a:t></a:t>
              </a:r>
              <a:endParaRPr lang="en-US" dirty="0"/>
            </a:p>
          </p:txBody>
        </p:sp>
      </p:grpSp>
    </p:spTree>
    <p:extLst>
      <p:ext uri="{BB962C8B-B14F-4D97-AF65-F5344CB8AC3E}">
        <p14:creationId xmlns:p14="http://schemas.microsoft.com/office/powerpoint/2010/main" val="71158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E40C-558A-47C8-BA1A-6619E21D5EC7}"/>
              </a:ext>
            </a:extLst>
          </p:cNvPr>
          <p:cNvSpPr>
            <a:spLocks noGrp="1"/>
          </p:cNvSpPr>
          <p:nvPr>
            <p:ph type="title"/>
          </p:nvPr>
        </p:nvSpPr>
        <p:spPr/>
        <p:txBody>
          <a:bodyPr/>
          <a:lstStyle/>
          <a:p>
            <a:r>
              <a:rPr lang="fi-FI" dirty="0"/>
              <a:t>Overview</a:t>
            </a:r>
            <a:endParaRPr lang="en-US" dirty="0"/>
          </a:p>
        </p:txBody>
      </p:sp>
      <p:sp>
        <p:nvSpPr>
          <p:cNvPr id="3" name="Content Placeholder 2">
            <a:extLst>
              <a:ext uri="{FF2B5EF4-FFF2-40B4-BE49-F238E27FC236}">
                <a16:creationId xmlns:a16="http://schemas.microsoft.com/office/drawing/2014/main" id="{6FEE66E8-B3B7-469F-9DB9-611E3DABBF08}"/>
              </a:ext>
            </a:extLst>
          </p:cNvPr>
          <p:cNvSpPr>
            <a:spLocks noGrp="1"/>
          </p:cNvSpPr>
          <p:nvPr>
            <p:ph idx="1"/>
          </p:nvPr>
        </p:nvSpPr>
        <p:spPr/>
        <p:txBody>
          <a:bodyPr>
            <a:normAutofit/>
          </a:bodyPr>
          <a:lstStyle/>
          <a:p>
            <a:r>
              <a:rPr lang="fi-FI" b="0" dirty="0"/>
              <a:t>During the Malaga meeting in January 2025, channel model options were introduced by Tommi.</a:t>
            </a:r>
          </a:p>
          <a:p>
            <a:r>
              <a:rPr lang="fi-FI" b="0" dirty="0"/>
              <a:t>Since the meeting was not able to make the decision, T2 Channel model was established. </a:t>
            </a:r>
          </a:p>
          <a:p>
            <a:r>
              <a:rPr lang="fi-FI" b="0" dirty="0"/>
              <a:t>We had two T2 calls: 12.2.2025 and 24.2.2025.</a:t>
            </a:r>
          </a:p>
          <a:p>
            <a:r>
              <a:rPr lang="fi-FI" b="0" dirty="0"/>
              <a:t>Participants: Ignacio, Theodoros, Dor, Tommi, Moray, Micky</a:t>
            </a:r>
          </a:p>
        </p:txBody>
      </p:sp>
      <p:sp>
        <p:nvSpPr>
          <p:cNvPr id="4" name="Slide Number Placeholder 3">
            <a:extLst>
              <a:ext uri="{FF2B5EF4-FFF2-40B4-BE49-F238E27FC236}">
                <a16:creationId xmlns:a16="http://schemas.microsoft.com/office/drawing/2014/main" id="{F5D4D6BD-7B76-4EA2-8987-7240D520B789}"/>
              </a:ext>
            </a:extLst>
          </p:cNvPr>
          <p:cNvSpPr>
            <a:spLocks noGrp="1"/>
          </p:cNvSpPr>
          <p:nvPr>
            <p:ph type="sldNum" idx="12"/>
          </p:nvPr>
        </p:nvSpPr>
        <p:spPr/>
        <p:txBody>
          <a:bodyPr/>
          <a:lstStyle/>
          <a:p>
            <a:r>
              <a:rPr lang="en-GB" dirty="0"/>
              <a:t>Slide </a:t>
            </a:r>
            <a:fld id="{440F5867-744E-4AA6-B0ED-4C44D2DFBB7B}" type="slidenum">
              <a:rPr lang="en-GB" smtClean="0"/>
              <a:pPr/>
              <a:t>2</a:t>
            </a:fld>
            <a:endParaRPr lang="en-GB" dirty="0"/>
          </a:p>
        </p:txBody>
      </p:sp>
    </p:spTree>
    <p:extLst>
      <p:ext uri="{BB962C8B-B14F-4D97-AF65-F5344CB8AC3E}">
        <p14:creationId xmlns:p14="http://schemas.microsoft.com/office/powerpoint/2010/main" val="117449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0080A-D8A4-4830-8710-9DA54A5B7C91}"/>
              </a:ext>
            </a:extLst>
          </p:cNvPr>
          <p:cNvSpPr>
            <a:spLocks noGrp="1"/>
          </p:cNvSpPr>
          <p:nvPr>
            <p:ph type="dt" sz="half" idx="10"/>
          </p:nvPr>
        </p:nvSpPr>
        <p:spPr/>
        <p:txBody>
          <a:bodyPr/>
          <a:lstStyle/>
          <a:p>
            <a:fld id="{0B246560-1F8F-4947-AE87-6EB2A80E6D55}"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3" name="Slide Number Placeholder 2">
            <a:extLst>
              <a:ext uri="{FF2B5EF4-FFF2-40B4-BE49-F238E27FC236}">
                <a16:creationId xmlns:a16="http://schemas.microsoft.com/office/drawing/2014/main" id="{ECDBB460-14FB-46B8-BC08-D24ECF49BC1C}"/>
              </a:ext>
            </a:extLst>
          </p:cNvPr>
          <p:cNvSpPr>
            <a:spLocks noGrp="1"/>
          </p:cNvSpPr>
          <p:nvPr>
            <p:ph type="sldNum" sz="quarter" idx="12"/>
          </p:nvPr>
        </p:nvSpPr>
        <p:spPr/>
        <p:txBody>
          <a:bodyPr/>
          <a:lstStyle/>
          <a:p>
            <a:fld id="{A16564B4-1CED-4CD8-A8BE-01AE42E35073}" type="slidenum">
              <a:rPr lang="zh-CN" altLang="en-US" smtClean="0">
                <a:solidFill>
                  <a:prstClr val="black">
                    <a:tint val="75000"/>
                  </a:prstClr>
                </a:solidFill>
              </a:rPr>
              <a:t>3</a:t>
            </a:fld>
            <a:endParaRPr lang="zh-CN" altLang="en-US">
              <a:solidFill>
                <a:prstClr val="black">
                  <a:tint val="75000"/>
                </a:prstClr>
              </a:solidFill>
            </a:endParaRPr>
          </a:p>
        </p:txBody>
      </p:sp>
      <p:sp>
        <p:nvSpPr>
          <p:cNvPr id="4" name="Content Placeholder 3">
            <a:extLst>
              <a:ext uri="{FF2B5EF4-FFF2-40B4-BE49-F238E27FC236}">
                <a16:creationId xmlns:a16="http://schemas.microsoft.com/office/drawing/2014/main" id="{98E72CA0-3F51-46D0-9C74-BF4A5A3A9132}"/>
              </a:ext>
            </a:extLst>
          </p:cNvPr>
          <p:cNvSpPr>
            <a:spLocks noGrp="1"/>
          </p:cNvSpPr>
          <p:nvPr>
            <p:ph idx="1"/>
          </p:nvPr>
        </p:nvSpPr>
        <p:spPr>
          <a:xfrm>
            <a:off x="838200" y="755541"/>
            <a:ext cx="10515600" cy="4772884"/>
          </a:xfrm>
        </p:spPr>
        <p:txBody>
          <a:bodyPr>
            <a:normAutofit fontScale="62500" lnSpcReduction="20000"/>
          </a:bodyPr>
          <a:lstStyle/>
          <a:p>
            <a:pPr marL="0" indent="0">
              <a:buNone/>
            </a:pPr>
            <a:r>
              <a:rPr lang="fi-FI" sz="2400" dirty="0"/>
              <a:t>Meeting 12.2.2025</a:t>
            </a:r>
          </a:p>
          <a:p>
            <a:r>
              <a:rPr lang="fi-FI" sz="2400" dirty="0"/>
              <a:t>Discussion</a:t>
            </a:r>
          </a:p>
          <a:p>
            <a:r>
              <a:rPr lang="fi-FI" sz="2400" b="0" dirty="0"/>
              <a:t>Ignacio: Wideband validation is very time consuming.</a:t>
            </a:r>
          </a:p>
          <a:p>
            <a:r>
              <a:rPr lang="fi-FI" sz="2400" b="0" dirty="0"/>
              <a:t>Moray: Channel model. How much can we do within SL project?</a:t>
            </a:r>
          </a:p>
          <a:p>
            <a:r>
              <a:rPr lang="fi-FI" sz="2400" b="0" dirty="0"/>
              <a:t>IEEE and 3GPP totally different. IEEE designed for 60 GHz, 3GPP extended from low frequency. Prefer IEEE.</a:t>
            </a:r>
          </a:p>
          <a:p>
            <a:r>
              <a:rPr lang="fi-FI" sz="2400" b="0" dirty="0"/>
              <a:t>Tommi: What we try to achieve (scenario-wise), is a bit different from 3GPP.</a:t>
            </a:r>
          </a:p>
          <a:p>
            <a:r>
              <a:rPr lang="fi-FI" sz="2400" b="0" dirty="0"/>
              <a:t>Dor: Second what Moray said. Simulations done for IEEE model already. IEEE pinpoint scenarios and frequency band.</a:t>
            </a:r>
          </a:p>
          <a:p>
            <a:r>
              <a:rPr lang="fi-FI" sz="2400" b="0" dirty="0"/>
              <a:t>Ignacio: Agree. IEEE better suitable for 60 GHz and iSLA scenarios.</a:t>
            </a:r>
          </a:p>
          <a:p>
            <a:r>
              <a:rPr lang="fi-FI" sz="2400" b="0" dirty="0"/>
              <a:t>Dor: Procedure suggestion. Temprorary decision to use IEEE. Evaluate it and make the decision.</a:t>
            </a:r>
          </a:p>
          <a:p>
            <a:r>
              <a:rPr lang="fi-FI" sz="2400" b="0" dirty="0"/>
              <a:t>Theodoros: Agree with Dor.</a:t>
            </a:r>
          </a:p>
          <a:p>
            <a:r>
              <a:rPr lang="fi-FI" sz="2400" b="0" dirty="0"/>
              <a:t>Dor: For outdoor scenarios perhaps 3GPP better. For indoor, IEEE looks better.</a:t>
            </a:r>
          </a:p>
          <a:p>
            <a:r>
              <a:rPr lang="fi-FI" sz="2400" b="0" dirty="0"/>
              <a:t>Moray: What is the use for channel model? Design or performance measurement? Channel model is an estimate of reality, but not reality. If we test against the model, it is  the second step of uncertainty.</a:t>
            </a:r>
          </a:p>
          <a:p>
            <a:r>
              <a:rPr lang="fi-FI" sz="2400" b="0" dirty="0"/>
              <a:t>Tommi: At this stage we focuss on link and system level simulations</a:t>
            </a:r>
          </a:p>
          <a:p>
            <a:r>
              <a:rPr lang="fi-FI" sz="2400" dirty="0"/>
              <a:t>T2  meeting suggests: Temprorary decision to use IEEE. Each of us should study the model bring input  to the next meeting it and make the decision.</a:t>
            </a:r>
          </a:p>
          <a:p>
            <a:endParaRPr lang="fi-FI" sz="2400" dirty="0"/>
          </a:p>
          <a:p>
            <a:endParaRPr lang="en-US" sz="2400" dirty="0"/>
          </a:p>
        </p:txBody>
      </p:sp>
    </p:spTree>
    <p:extLst>
      <p:ext uri="{BB962C8B-B14F-4D97-AF65-F5344CB8AC3E}">
        <p14:creationId xmlns:p14="http://schemas.microsoft.com/office/powerpoint/2010/main" val="1111474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8D81-E8AA-4E0A-AE42-47FAC3BE7B88}"/>
              </a:ext>
            </a:extLst>
          </p:cNvPr>
          <p:cNvSpPr>
            <a:spLocks noGrp="1"/>
          </p:cNvSpPr>
          <p:nvPr>
            <p:ph type="dt" sz="half" idx="10"/>
          </p:nvPr>
        </p:nvSpPr>
        <p:spPr/>
        <p:txBody>
          <a:bodyPr/>
          <a:lstStyle/>
          <a:p>
            <a:fld id="{0B246560-1F8F-4947-AE87-6EB2A80E6D55}"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3" name="Slide Number Placeholder 2">
            <a:extLst>
              <a:ext uri="{FF2B5EF4-FFF2-40B4-BE49-F238E27FC236}">
                <a16:creationId xmlns:a16="http://schemas.microsoft.com/office/drawing/2014/main" id="{E693450D-2621-43C1-AB22-13826AE88004}"/>
              </a:ext>
            </a:extLst>
          </p:cNvPr>
          <p:cNvSpPr>
            <a:spLocks noGrp="1"/>
          </p:cNvSpPr>
          <p:nvPr>
            <p:ph type="sldNum" sz="quarter" idx="12"/>
          </p:nvPr>
        </p:nvSpPr>
        <p:spPr/>
        <p:txBody>
          <a:bodyPr/>
          <a:lstStyle/>
          <a:p>
            <a:fld id="{A16564B4-1CED-4CD8-A8BE-01AE42E35073}" type="slidenum">
              <a:rPr lang="zh-CN" altLang="en-US" smtClean="0">
                <a:solidFill>
                  <a:prstClr val="black">
                    <a:tint val="75000"/>
                  </a:prstClr>
                </a:solidFill>
              </a:rPr>
              <a:t>4</a:t>
            </a:fld>
            <a:endParaRPr lang="zh-CN" altLang="en-US">
              <a:solidFill>
                <a:prstClr val="black">
                  <a:tint val="75000"/>
                </a:prstClr>
              </a:solidFill>
            </a:endParaRPr>
          </a:p>
        </p:txBody>
      </p:sp>
      <p:sp>
        <p:nvSpPr>
          <p:cNvPr id="4" name="Content Placeholder 3">
            <a:extLst>
              <a:ext uri="{FF2B5EF4-FFF2-40B4-BE49-F238E27FC236}">
                <a16:creationId xmlns:a16="http://schemas.microsoft.com/office/drawing/2014/main" id="{5BF65971-EC77-4A05-9295-6C17132CF0C9}"/>
              </a:ext>
            </a:extLst>
          </p:cNvPr>
          <p:cNvSpPr>
            <a:spLocks noGrp="1"/>
          </p:cNvSpPr>
          <p:nvPr>
            <p:ph idx="1"/>
          </p:nvPr>
        </p:nvSpPr>
        <p:spPr/>
        <p:txBody>
          <a:bodyPr>
            <a:normAutofit fontScale="92500" lnSpcReduction="10000"/>
          </a:bodyPr>
          <a:lstStyle/>
          <a:p>
            <a:pPr marL="0" indent="0">
              <a:buNone/>
            </a:pPr>
            <a:r>
              <a:rPr lang="en-US" sz="2100" dirty="0"/>
              <a:t>Meeting 12.2.2025, Next Steps</a:t>
            </a:r>
          </a:p>
          <a:p>
            <a:pPr marL="400050">
              <a:buFont typeface="Arial" panose="020B0604020202020204" pitchFamily="34" charset="0"/>
              <a:buChar char="•"/>
            </a:pPr>
            <a:r>
              <a:rPr lang="en-US" sz="2000" b="0" dirty="0"/>
              <a:t>T2 to discuss the channel model alternatives</a:t>
            </a:r>
          </a:p>
          <a:p>
            <a:pPr marL="857250" lvl="1">
              <a:buFont typeface="Arial" panose="020B0604020202020204" pitchFamily="34" charset="0"/>
              <a:buChar char="•"/>
            </a:pPr>
            <a:r>
              <a:rPr lang="fi-FI" sz="1600" dirty="0">
                <a:effectLst/>
              </a:rPr>
              <a:t>IEEE 802.11ay</a:t>
            </a:r>
            <a:endParaRPr lang="en-US" sz="1600" dirty="0">
              <a:effectLst/>
              <a:latin typeface="Arial"/>
              <a:ea typeface="ＭＳ 明朝"/>
              <a:cs typeface="Times New Roman"/>
            </a:endParaRPr>
          </a:p>
          <a:p>
            <a:pPr marL="857250" lvl="1">
              <a:buFont typeface="Arial" panose="020B0604020202020204" pitchFamily="34" charset="0"/>
              <a:buChar char="•"/>
            </a:pPr>
            <a:r>
              <a:rPr lang="fi-FI" sz="2000" b="1" kern="1200" dirty="0">
                <a:effectLst/>
                <a:latin typeface="+mn-lt"/>
                <a:ea typeface="+mn-ea"/>
                <a:cs typeface="+mn-cs"/>
              </a:rPr>
              <a:t>3GPP TR38.901</a:t>
            </a:r>
            <a:endParaRPr lang="en-US" sz="2000" b="1" kern="1200" dirty="0">
              <a:effectLst/>
              <a:latin typeface="+mn-lt"/>
              <a:ea typeface="+mn-ea"/>
              <a:cs typeface="+mn-cs"/>
            </a:endParaRPr>
          </a:p>
          <a:p>
            <a:pPr marL="400050">
              <a:buFont typeface="Arial" panose="020B0604020202020204" pitchFamily="34" charset="0"/>
              <a:buChar char="•"/>
            </a:pPr>
            <a:r>
              <a:rPr lang="fi-FI" sz="2000" dirty="0"/>
              <a:t>T2  meeting suggests: Temprorary decision to use IEEE. Each of us should study the model bring input  to the next meeting it and make the decision.</a:t>
            </a:r>
          </a:p>
          <a:p>
            <a:pPr marL="400050">
              <a:buFont typeface="Arial" panose="020B0604020202020204" pitchFamily="34" charset="0"/>
              <a:buChar char="•"/>
            </a:pPr>
            <a:r>
              <a:rPr lang="en-US" sz="2000" b="0" dirty="0"/>
              <a:t>Moray picked up a 3GPP document about the use of 3GPP in </a:t>
            </a:r>
            <a:r>
              <a:rPr lang="en-US" sz="2000" b="0" dirty="0" err="1"/>
              <a:t>mmW</a:t>
            </a:r>
            <a:r>
              <a:rPr lang="en-US" sz="2000" b="0" dirty="0"/>
              <a:t>. Channel sparsity. Moray will introduce it in the next meeting.</a:t>
            </a:r>
          </a:p>
          <a:p>
            <a:pPr marL="400050">
              <a:buFont typeface="Arial" panose="020B0604020202020204" pitchFamily="34" charset="0"/>
              <a:buChar char="•"/>
            </a:pPr>
            <a:r>
              <a:rPr lang="en-US" sz="2000" b="0" dirty="0"/>
              <a:t>Dor will put some effort on learning IEEE from the simulation aspects.</a:t>
            </a:r>
          </a:p>
          <a:p>
            <a:pPr marL="400050">
              <a:buFont typeface="Arial" panose="020B0604020202020204" pitchFamily="34" charset="0"/>
              <a:buChar char="•"/>
            </a:pPr>
            <a:r>
              <a:rPr lang="en-US" sz="2000" b="0" dirty="0"/>
              <a:t>Ignacio scenario vectors based on the use case vectors / reflect them to IEEE/3GPP.</a:t>
            </a:r>
          </a:p>
          <a:p>
            <a:pPr marL="400050">
              <a:buFont typeface="Arial" panose="020B0604020202020204" pitchFamily="34" charset="0"/>
              <a:buChar char="•"/>
            </a:pPr>
            <a:r>
              <a:rPr lang="en-US" sz="2000" b="0" dirty="0"/>
              <a:t>Theo: Overview on 3GPP vs IEEE, theoretical part</a:t>
            </a:r>
          </a:p>
          <a:p>
            <a:pPr marL="400050">
              <a:buFont typeface="Arial" panose="020B0604020202020204" pitchFamily="34" charset="0"/>
              <a:buChar char="•"/>
            </a:pPr>
            <a:r>
              <a:rPr lang="en-US" sz="2000" b="0" dirty="0"/>
              <a:t>Tommi: Further study on IEEE channel modeling principle and scenarios, TR </a:t>
            </a:r>
            <a:r>
              <a:rPr lang="en-US" sz="2000" b="0" dirty="0" err="1"/>
              <a:t>prepartions</a:t>
            </a:r>
            <a:r>
              <a:rPr lang="en-US" sz="2000" b="0" dirty="0"/>
              <a:t>.</a:t>
            </a:r>
          </a:p>
          <a:p>
            <a:pPr marL="400050">
              <a:buFont typeface="Arial" panose="020B0604020202020204" pitchFamily="34" charset="0"/>
              <a:buChar char="•"/>
            </a:pPr>
            <a:r>
              <a:rPr lang="en-US" sz="2000" dirty="0"/>
              <a:t>One more call before Barcelona. 24 Feb 12:00 CET (19:00 China)</a:t>
            </a:r>
          </a:p>
          <a:p>
            <a:endParaRPr lang="en-US" dirty="0"/>
          </a:p>
        </p:txBody>
      </p:sp>
    </p:spTree>
    <p:extLst>
      <p:ext uri="{BB962C8B-B14F-4D97-AF65-F5344CB8AC3E}">
        <p14:creationId xmlns:p14="http://schemas.microsoft.com/office/powerpoint/2010/main" val="47329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837A5-F649-4F94-8C03-E3A4D24A1535}"/>
              </a:ext>
            </a:extLst>
          </p:cNvPr>
          <p:cNvSpPr>
            <a:spLocks noGrp="1"/>
          </p:cNvSpPr>
          <p:nvPr>
            <p:ph type="dt" sz="half" idx="10"/>
          </p:nvPr>
        </p:nvSpPr>
        <p:spPr/>
        <p:txBody>
          <a:bodyPr/>
          <a:lstStyle/>
          <a:p>
            <a:fld id="{0B246560-1F8F-4947-AE87-6EB2A80E6D55}" type="datetime1">
              <a:rPr lang="zh-CN" altLang="en-US" smtClean="0">
                <a:solidFill>
                  <a:prstClr val="black">
                    <a:tint val="75000"/>
                  </a:prstClr>
                </a:solidFill>
              </a:rPr>
              <a:t>2025/2/27</a:t>
            </a:fld>
            <a:endParaRPr lang="zh-CN" altLang="en-US">
              <a:solidFill>
                <a:prstClr val="black">
                  <a:tint val="75000"/>
                </a:prstClr>
              </a:solidFill>
            </a:endParaRPr>
          </a:p>
        </p:txBody>
      </p:sp>
      <p:sp>
        <p:nvSpPr>
          <p:cNvPr id="3" name="Slide Number Placeholder 2">
            <a:extLst>
              <a:ext uri="{FF2B5EF4-FFF2-40B4-BE49-F238E27FC236}">
                <a16:creationId xmlns:a16="http://schemas.microsoft.com/office/drawing/2014/main" id="{9600DE35-72CF-4751-9F17-1E24F36B53A8}"/>
              </a:ext>
            </a:extLst>
          </p:cNvPr>
          <p:cNvSpPr>
            <a:spLocks noGrp="1"/>
          </p:cNvSpPr>
          <p:nvPr>
            <p:ph type="sldNum" sz="quarter" idx="12"/>
          </p:nvPr>
        </p:nvSpPr>
        <p:spPr/>
        <p:txBody>
          <a:bodyPr/>
          <a:lstStyle/>
          <a:p>
            <a:fld id="{A16564B4-1CED-4CD8-A8BE-01AE42E35073}" type="slidenum">
              <a:rPr lang="zh-CN" altLang="en-US" smtClean="0">
                <a:solidFill>
                  <a:prstClr val="black">
                    <a:tint val="75000"/>
                  </a:prstClr>
                </a:solidFill>
              </a:rPr>
              <a:t>5</a:t>
            </a:fld>
            <a:endParaRPr lang="zh-CN" altLang="en-US">
              <a:solidFill>
                <a:prstClr val="black">
                  <a:tint val="75000"/>
                </a:prstClr>
              </a:solidFill>
            </a:endParaRPr>
          </a:p>
        </p:txBody>
      </p:sp>
      <p:sp>
        <p:nvSpPr>
          <p:cNvPr id="4" name="Content Placeholder 3">
            <a:extLst>
              <a:ext uri="{FF2B5EF4-FFF2-40B4-BE49-F238E27FC236}">
                <a16:creationId xmlns:a16="http://schemas.microsoft.com/office/drawing/2014/main" id="{B031D520-0640-404C-9620-0A645AFF5530}"/>
              </a:ext>
            </a:extLst>
          </p:cNvPr>
          <p:cNvSpPr>
            <a:spLocks noGrp="1"/>
          </p:cNvSpPr>
          <p:nvPr>
            <p:ph idx="1"/>
          </p:nvPr>
        </p:nvSpPr>
        <p:spPr>
          <a:xfrm>
            <a:off x="838200" y="1081544"/>
            <a:ext cx="7940040" cy="4772884"/>
          </a:xfrm>
        </p:spPr>
        <p:txBody>
          <a:bodyPr>
            <a:normAutofit fontScale="55000" lnSpcReduction="20000"/>
          </a:bodyPr>
          <a:lstStyle/>
          <a:p>
            <a:pPr marL="0" indent="0">
              <a:buNone/>
            </a:pPr>
            <a:r>
              <a:rPr lang="en-US" dirty="0"/>
              <a:t>Meeting 24.2.2025</a:t>
            </a:r>
          </a:p>
          <a:p>
            <a:pPr marL="0" indent="0">
              <a:buNone/>
            </a:pPr>
            <a:r>
              <a:rPr lang="en-US" b="0" dirty="0"/>
              <a:t>Presentation by Dor.</a:t>
            </a:r>
          </a:p>
          <a:p>
            <a:r>
              <a:rPr lang="en-US" b="0" dirty="0"/>
              <a:t>11ay should be backwards compatible with 11ad (to be double-checked)</a:t>
            </a:r>
          </a:p>
          <a:p>
            <a:r>
              <a:rPr lang="en-US" b="0" dirty="0"/>
              <a:t>11ad there are some issue on human shadowing during the time of standard development. Literature review needed.</a:t>
            </a:r>
          </a:p>
          <a:p>
            <a:r>
              <a:rPr lang="en-US" b="0" dirty="0"/>
              <a:t>Gap analysis on other aspects as well.</a:t>
            </a:r>
          </a:p>
          <a:p>
            <a:r>
              <a:rPr lang="en-US" b="0" dirty="0"/>
              <a:t>Impact of beamforming on the sensitivity/severity of channel model?</a:t>
            </a:r>
          </a:p>
          <a:p>
            <a:r>
              <a:rPr lang="en-US" b="0" dirty="0"/>
              <a:t>Polarization</a:t>
            </a:r>
          </a:p>
          <a:p>
            <a:r>
              <a:rPr lang="en-US" b="0" dirty="0"/>
              <a:t>Duty cycle</a:t>
            </a:r>
          </a:p>
          <a:p>
            <a:r>
              <a:rPr lang="en-US" b="0" dirty="0"/>
              <a:t>Working assumption: Simulation is Stand Alone </a:t>
            </a:r>
            <a:r>
              <a:rPr lang="en-US" b="0" dirty="0" err="1"/>
              <a:t>mmW</a:t>
            </a:r>
            <a:r>
              <a:rPr lang="en-US" b="0" dirty="0"/>
              <a:t>, but the operation is NSA.</a:t>
            </a:r>
          </a:p>
          <a:p>
            <a:pPr marL="0" indent="0">
              <a:buNone/>
            </a:pPr>
            <a:r>
              <a:rPr lang="en-US" b="0" dirty="0"/>
              <a:t>Presentation by Moray. Two (unsent) LSs.</a:t>
            </a:r>
          </a:p>
          <a:p>
            <a:r>
              <a:rPr lang="en-US" b="0" dirty="0"/>
              <a:t>R4-1708555. The number of clusters is too high.</a:t>
            </a:r>
          </a:p>
          <a:p>
            <a:r>
              <a:rPr lang="en-US" b="0" dirty="0"/>
              <a:t>R4-1706876</a:t>
            </a:r>
          </a:p>
          <a:p>
            <a:pPr marL="0" indent="0">
              <a:buNone/>
            </a:pPr>
            <a:r>
              <a:rPr lang="en-US" b="0" dirty="0"/>
              <a:t>SNR-based cost function instead of assuming maximum antenna gain. SNR is better that RSRP	. Closed loop channel sounding is needed for maximum antenna gain.</a:t>
            </a:r>
          </a:p>
          <a:p>
            <a:pPr marL="0" indent="0">
              <a:buNone/>
            </a:pPr>
            <a:r>
              <a:rPr lang="en-US" b="0" dirty="0"/>
              <a:t>Link budget TBC.</a:t>
            </a:r>
          </a:p>
          <a:p>
            <a:pPr marL="0" indent="0">
              <a:buNone/>
            </a:pPr>
            <a:r>
              <a:rPr lang="fi-FI" sz="2800" dirty="0"/>
              <a:t>T2  meeting suggests: Temprorary decision to use IEEE 11ad/ay. Details to be confirmed. Each of us should study the model bring input to the next meeting.</a:t>
            </a:r>
          </a:p>
          <a:p>
            <a:pPr marL="0" indent="0">
              <a:buNone/>
            </a:pPr>
            <a:endParaRPr lang="en-US" b="0" dirty="0"/>
          </a:p>
          <a:p>
            <a:endParaRPr lang="en-US" dirty="0"/>
          </a:p>
        </p:txBody>
      </p:sp>
      <p:pic>
        <p:nvPicPr>
          <p:cNvPr id="6" name="Picture 5">
            <a:extLst>
              <a:ext uri="{FF2B5EF4-FFF2-40B4-BE49-F238E27FC236}">
                <a16:creationId xmlns:a16="http://schemas.microsoft.com/office/drawing/2014/main" id="{BE23FA15-8751-4B19-B96E-02148CB228A9}"/>
              </a:ext>
            </a:extLst>
          </p:cNvPr>
          <p:cNvPicPr>
            <a:picLocks noChangeAspect="1"/>
          </p:cNvPicPr>
          <p:nvPr/>
        </p:nvPicPr>
        <p:blipFill>
          <a:blip r:embed="rId3"/>
          <a:stretch>
            <a:fillRect/>
          </a:stretch>
        </p:blipFill>
        <p:spPr>
          <a:xfrm>
            <a:off x="8675723" y="2035299"/>
            <a:ext cx="3367017" cy="4480560"/>
          </a:xfrm>
          <a:prstGeom prst="rect">
            <a:avLst/>
          </a:prstGeom>
        </p:spPr>
      </p:pic>
      <p:pic>
        <p:nvPicPr>
          <p:cNvPr id="8" name="Picture 7">
            <a:extLst>
              <a:ext uri="{FF2B5EF4-FFF2-40B4-BE49-F238E27FC236}">
                <a16:creationId xmlns:a16="http://schemas.microsoft.com/office/drawing/2014/main" id="{158A0D03-A54A-482E-8219-141903A2A46B}"/>
              </a:ext>
            </a:extLst>
          </p:cNvPr>
          <p:cNvPicPr>
            <a:picLocks noChangeAspect="1"/>
          </p:cNvPicPr>
          <p:nvPr/>
        </p:nvPicPr>
        <p:blipFill>
          <a:blip r:embed="rId4"/>
          <a:stretch>
            <a:fillRect/>
          </a:stretch>
        </p:blipFill>
        <p:spPr>
          <a:xfrm>
            <a:off x="9780105" y="106062"/>
            <a:ext cx="1772851" cy="1510883"/>
          </a:xfrm>
          <a:prstGeom prst="rect">
            <a:avLst/>
          </a:prstGeom>
        </p:spPr>
      </p:pic>
      <p:graphicFrame>
        <p:nvGraphicFramePr>
          <p:cNvPr id="7" name="Object 6">
            <a:extLst>
              <a:ext uri="{FF2B5EF4-FFF2-40B4-BE49-F238E27FC236}">
                <a16:creationId xmlns:a16="http://schemas.microsoft.com/office/drawing/2014/main" id="{FB9817BF-2518-4428-BDD5-4072EC596C4E}"/>
              </a:ext>
            </a:extLst>
          </p:cNvPr>
          <p:cNvGraphicFramePr>
            <a:graphicFrameLocks noChangeAspect="1"/>
          </p:cNvGraphicFramePr>
          <p:nvPr>
            <p:extLst>
              <p:ext uri="{D42A27DB-BD31-4B8C-83A1-F6EECF244321}">
                <p14:modId xmlns:p14="http://schemas.microsoft.com/office/powerpoint/2010/main" val="3024598236"/>
              </p:ext>
            </p:extLst>
          </p:nvPr>
        </p:nvGraphicFramePr>
        <p:xfrm>
          <a:off x="5638800" y="695781"/>
          <a:ext cx="914400" cy="771525"/>
        </p:xfrm>
        <a:graphic>
          <a:graphicData uri="http://schemas.openxmlformats.org/presentationml/2006/ole">
            <mc:AlternateContent xmlns:mc="http://schemas.openxmlformats.org/markup-compatibility/2006">
              <mc:Choice xmlns:v="urn:schemas-microsoft-com:vml" Requires="v">
                <p:oleObj spid="_x0000_s1041" name="Document" showAsIcon="1" r:id="rId5" imgW="914400" imgH="771754" progId="Word.Document.8">
                  <p:embed/>
                </p:oleObj>
              </mc:Choice>
              <mc:Fallback>
                <p:oleObj name="Document" showAsIcon="1" r:id="rId5" imgW="914400" imgH="771754" progId="Word.Document.8">
                  <p:embed/>
                  <p:pic>
                    <p:nvPicPr>
                      <p:cNvPr id="0" name=""/>
                      <p:cNvPicPr/>
                      <p:nvPr/>
                    </p:nvPicPr>
                    <p:blipFill>
                      <a:blip r:embed="rId6"/>
                      <a:stretch>
                        <a:fillRect/>
                      </a:stretch>
                    </p:blipFill>
                    <p:spPr>
                      <a:xfrm>
                        <a:off x="5638800" y="695781"/>
                        <a:ext cx="914400" cy="771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5508BF0-4B4A-494F-8F21-E7C9D9F96EDD}"/>
              </a:ext>
            </a:extLst>
          </p:cNvPr>
          <p:cNvGraphicFramePr>
            <a:graphicFrameLocks noChangeAspect="1"/>
          </p:cNvGraphicFramePr>
          <p:nvPr>
            <p:extLst>
              <p:ext uri="{D42A27DB-BD31-4B8C-83A1-F6EECF244321}">
                <p14:modId xmlns:p14="http://schemas.microsoft.com/office/powerpoint/2010/main" val="3718941735"/>
              </p:ext>
            </p:extLst>
          </p:nvPr>
        </p:nvGraphicFramePr>
        <p:xfrm>
          <a:off x="6481638" y="695781"/>
          <a:ext cx="914400" cy="771525"/>
        </p:xfrm>
        <a:graphic>
          <a:graphicData uri="http://schemas.openxmlformats.org/presentationml/2006/ole">
            <mc:AlternateContent xmlns:mc="http://schemas.openxmlformats.org/markup-compatibility/2006">
              <mc:Choice xmlns:v="urn:schemas-microsoft-com:vml" Requires="v">
                <p:oleObj spid="_x0000_s1042" name="Document" showAsIcon="1" r:id="rId7" imgW="914400" imgH="771754" progId="Word.Document.8">
                  <p:embed/>
                </p:oleObj>
              </mc:Choice>
              <mc:Fallback>
                <p:oleObj name="Document" showAsIcon="1" r:id="rId7" imgW="914400" imgH="771754" progId="Word.Document.8">
                  <p:embed/>
                  <p:pic>
                    <p:nvPicPr>
                      <p:cNvPr id="0" name=""/>
                      <p:cNvPicPr/>
                      <p:nvPr/>
                    </p:nvPicPr>
                    <p:blipFill>
                      <a:blip r:embed="rId8"/>
                      <a:stretch>
                        <a:fillRect/>
                      </a:stretch>
                    </p:blipFill>
                    <p:spPr>
                      <a:xfrm>
                        <a:off x="6481638" y="695781"/>
                        <a:ext cx="914400" cy="771525"/>
                      </a:xfrm>
                      <a:prstGeom prst="rect">
                        <a:avLst/>
                      </a:prstGeom>
                    </p:spPr>
                  </p:pic>
                </p:oleObj>
              </mc:Fallback>
            </mc:AlternateContent>
          </a:graphicData>
        </a:graphic>
      </p:graphicFrame>
      <p:graphicFrame>
        <p:nvGraphicFramePr>
          <p:cNvPr id="10" name="Object 9">
            <a:hlinkClick r:id="" action="ppaction://ole?verb=0"/>
            <a:extLst>
              <a:ext uri="{FF2B5EF4-FFF2-40B4-BE49-F238E27FC236}">
                <a16:creationId xmlns:a16="http://schemas.microsoft.com/office/drawing/2014/main" id="{3F6949B1-DF5E-48B3-BFD1-339DEAA9024C}"/>
              </a:ext>
            </a:extLst>
          </p:cNvPr>
          <p:cNvGraphicFramePr>
            <a:graphicFrameLocks noChangeAspect="1"/>
          </p:cNvGraphicFramePr>
          <p:nvPr>
            <p:extLst>
              <p:ext uri="{D42A27DB-BD31-4B8C-83A1-F6EECF244321}">
                <p14:modId xmlns:p14="http://schemas.microsoft.com/office/powerpoint/2010/main" val="2870056841"/>
              </p:ext>
            </p:extLst>
          </p:nvPr>
        </p:nvGraphicFramePr>
        <p:xfrm>
          <a:off x="7396038" y="704950"/>
          <a:ext cx="914400" cy="771525"/>
        </p:xfrm>
        <a:graphic>
          <a:graphicData uri="http://schemas.openxmlformats.org/presentationml/2006/ole">
            <mc:AlternateContent xmlns:mc="http://schemas.openxmlformats.org/markup-compatibility/2006">
              <mc:Choice xmlns:v="urn:schemas-microsoft-com:vml" Requires="v">
                <p:oleObj spid="_x0000_s1043" name="Presentation" showAsIcon="1" r:id="rId9" imgW="914400" imgH="771754" progId="PowerPoint.Show.12">
                  <p:embed/>
                </p:oleObj>
              </mc:Choice>
              <mc:Fallback>
                <p:oleObj name="Presentation" showAsIcon="1" r:id="rId9" imgW="914400" imgH="771754" progId="PowerPoint.Show.12">
                  <p:embed/>
                  <p:pic>
                    <p:nvPicPr>
                      <p:cNvPr id="0" name=""/>
                      <p:cNvPicPr/>
                      <p:nvPr/>
                    </p:nvPicPr>
                    <p:blipFill>
                      <a:blip r:embed="rId10"/>
                      <a:stretch>
                        <a:fillRect/>
                      </a:stretch>
                    </p:blipFill>
                    <p:spPr>
                      <a:xfrm>
                        <a:off x="7396038" y="704950"/>
                        <a:ext cx="914400" cy="771525"/>
                      </a:xfrm>
                      <a:prstGeom prst="rect">
                        <a:avLst/>
                      </a:prstGeom>
                    </p:spPr>
                  </p:pic>
                </p:oleObj>
              </mc:Fallback>
            </mc:AlternateContent>
          </a:graphicData>
        </a:graphic>
      </p:graphicFrame>
      <p:graphicFrame>
        <p:nvGraphicFramePr>
          <p:cNvPr id="11" name="Object 10">
            <a:hlinkClick r:id="" action="ppaction://ole?verb=0"/>
            <a:extLst>
              <a:ext uri="{FF2B5EF4-FFF2-40B4-BE49-F238E27FC236}">
                <a16:creationId xmlns:a16="http://schemas.microsoft.com/office/drawing/2014/main" id="{23238E82-D317-4D45-ACA2-A55F97DDC75B}"/>
              </a:ext>
            </a:extLst>
          </p:cNvPr>
          <p:cNvGraphicFramePr>
            <a:graphicFrameLocks noChangeAspect="1"/>
          </p:cNvGraphicFramePr>
          <p:nvPr>
            <p:extLst>
              <p:ext uri="{D42A27DB-BD31-4B8C-83A1-F6EECF244321}">
                <p14:modId xmlns:p14="http://schemas.microsoft.com/office/powerpoint/2010/main" val="1898916092"/>
              </p:ext>
            </p:extLst>
          </p:nvPr>
        </p:nvGraphicFramePr>
        <p:xfrm>
          <a:off x="4713798" y="688214"/>
          <a:ext cx="914400" cy="771525"/>
        </p:xfrm>
        <a:graphic>
          <a:graphicData uri="http://schemas.openxmlformats.org/presentationml/2006/ole">
            <mc:AlternateContent xmlns:mc="http://schemas.openxmlformats.org/markup-compatibility/2006">
              <mc:Choice xmlns:v="urn:schemas-microsoft-com:vml" Requires="v">
                <p:oleObj spid="_x0000_s1044" name="Presentation" showAsIcon="1" r:id="rId11" imgW="914400" imgH="771754" progId="PowerPoint.Show.12">
                  <p:embed/>
                </p:oleObj>
              </mc:Choice>
              <mc:Fallback>
                <p:oleObj name="Presentation" showAsIcon="1" r:id="rId11" imgW="914400" imgH="771754" progId="PowerPoint.Show.12">
                  <p:embed/>
                  <p:pic>
                    <p:nvPicPr>
                      <p:cNvPr id="0" name=""/>
                      <p:cNvPicPr/>
                      <p:nvPr/>
                    </p:nvPicPr>
                    <p:blipFill>
                      <a:blip r:embed="rId12"/>
                      <a:stretch>
                        <a:fillRect/>
                      </a:stretch>
                    </p:blipFill>
                    <p:spPr>
                      <a:xfrm>
                        <a:off x="4713798" y="68821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404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E40C-558A-47C8-BA1A-6619E21D5EC7}"/>
              </a:ext>
            </a:extLst>
          </p:cNvPr>
          <p:cNvSpPr>
            <a:spLocks noGrp="1"/>
          </p:cNvSpPr>
          <p:nvPr>
            <p:ph type="title"/>
          </p:nvPr>
        </p:nvSpPr>
        <p:spPr/>
        <p:txBody>
          <a:bodyPr/>
          <a:lstStyle/>
          <a:p>
            <a:r>
              <a:rPr lang="fi-FI" dirty="0"/>
              <a:t>Items for discussion and decision</a:t>
            </a:r>
            <a:endParaRPr lang="en-US" dirty="0"/>
          </a:p>
        </p:txBody>
      </p:sp>
      <p:sp>
        <p:nvSpPr>
          <p:cNvPr id="3" name="Content Placeholder 2">
            <a:extLst>
              <a:ext uri="{FF2B5EF4-FFF2-40B4-BE49-F238E27FC236}">
                <a16:creationId xmlns:a16="http://schemas.microsoft.com/office/drawing/2014/main" id="{6FEE66E8-B3B7-469F-9DB9-611E3DABBF08}"/>
              </a:ext>
            </a:extLst>
          </p:cNvPr>
          <p:cNvSpPr>
            <a:spLocks noGrp="1"/>
          </p:cNvSpPr>
          <p:nvPr>
            <p:ph idx="1"/>
          </p:nvPr>
        </p:nvSpPr>
        <p:spPr/>
        <p:txBody>
          <a:bodyPr>
            <a:normAutofit/>
          </a:bodyPr>
          <a:lstStyle/>
          <a:p>
            <a:r>
              <a:rPr lang="fi-FI" sz="2800" b="0" dirty="0"/>
              <a:t>T2  </a:t>
            </a:r>
            <a:r>
              <a:rPr lang="fi-FI" b="0" dirty="0"/>
              <a:t>meeting</a:t>
            </a:r>
            <a:r>
              <a:rPr lang="fi-FI" sz="2800" b="0" dirty="0"/>
              <a:t> suggests: Temprorary decision to use IEEE 11ad/ay. </a:t>
            </a:r>
            <a:r>
              <a:rPr lang="fi-FI" b="0" dirty="0"/>
              <a:t>Details</a:t>
            </a:r>
            <a:r>
              <a:rPr lang="fi-FI" sz="2800" b="0" dirty="0"/>
              <a:t> to be confirmed. Each of us should study the model bring input to the next meeting.</a:t>
            </a:r>
          </a:p>
          <a:p>
            <a:r>
              <a:rPr lang="fi-FI" b="0" dirty="0"/>
              <a:t>Open issue whether T2 should be nenamed as AHG4.</a:t>
            </a:r>
            <a:endParaRPr lang="en-US" b="0" dirty="0"/>
          </a:p>
        </p:txBody>
      </p:sp>
      <p:sp>
        <p:nvSpPr>
          <p:cNvPr id="4" name="Slide Number Placeholder 3">
            <a:extLst>
              <a:ext uri="{FF2B5EF4-FFF2-40B4-BE49-F238E27FC236}">
                <a16:creationId xmlns:a16="http://schemas.microsoft.com/office/drawing/2014/main" id="{F5D4D6BD-7B76-4EA2-8987-7240D520B789}"/>
              </a:ext>
            </a:extLst>
          </p:cNvPr>
          <p:cNvSpPr>
            <a:spLocks noGrp="1"/>
          </p:cNvSpPr>
          <p:nvPr>
            <p:ph type="sldNum" idx="12"/>
          </p:nvPr>
        </p:nvSpPr>
        <p:spPr/>
        <p:txBody>
          <a:bodyPr/>
          <a:lstStyle/>
          <a:p>
            <a:r>
              <a:rPr lang="en-GB" dirty="0"/>
              <a:t>Slide </a:t>
            </a:r>
            <a:fld id="{440F5867-744E-4AA6-B0ED-4C44D2DFBB7B}" type="slidenum">
              <a:rPr lang="en-GB" smtClean="0"/>
              <a:pPr/>
              <a:t>6</a:t>
            </a:fld>
            <a:endParaRPr lang="en-GB" dirty="0"/>
          </a:p>
        </p:txBody>
      </p:sp>
    </p:spTree>
    <p:extLst>
      <p:ext uri="{BB962C8B-B14F-4D97-AF65-F5344CB8AC3E}">
        <p14:creationId xmlns:p14="http://schemas.microsoft.com/office/powerpoint/2010/main" val="420574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46313" y="2906714"/>
            <a:ext cx="7772400" cy="1362075"/>
          </a:xfrm>
        </p:spPr>
        <p:txBody>
          <a:bodyPr/>
          <a:lstStyle/>
          <a:p>
            <a:r>
              <a:rPr lang="en-US" dirty="0"/>
              <a:t>Thank you</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r>
              <a:rPr lang="en-GB"/>
              <a:t>Slide </a:t>
            </a:r>
            <a:fld id="{440F5867-744E-4AA6-B0ED-4C44D2DFBB7B}" type="slidenum">
              <a:rPr lang="en-GB" smtClean="0"/>
              <a:pPr/>
              <a:t>7</a:t>
            </a:fld>
            <a:endParaRPr lang="en-GB" dirty="0"/>
          </a:p>
        </p:txBody>
      </p:sp>
    </p:spTree>
    <p:extLst>
      <p:ext uri="{BB962C8B-B14F-4D97-AF65-F5344CB8AC3E}">
        <p14:creationId xmlns:p14="http://schemas.microsoft.com/office/powerpoint/2010/main" val="3110170129"/>
      </p:ext>
    </p:extLst>
  </p:cSld>
  <p:clrMapOvr>
    <a:masterClrMapping/>
  </p:clrMapOvr>
</p:sld>
</file>

<file path=ppt/theme/theme1.xml><?xml version="1.0" encoding="utf-8"?>
<a:theme xmlns:a="http://schemas.openxmlformats.org/drawingml/2006/main" name="New-iSLA-Slides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iSLA-Slides Template" id="{0F7A7405-0733-4D21-AA94-37BEAD109A6D}" vid="{1AD563AE-6F93-4BA3-A92A-BD4C338BB4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New-iSLA-Slides Template</Template>
  <TotalTime>312</TotalTime>
  <Words>696</Words>
  <Application>Microsoft Office PowerPoint</Application>
  <PresentationFormat>Widescreen</PresentationFormat>
  <Paragraphs>77</Paragraphs>
  <Slides>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vt:i4>
      </vt:variant>
    </vt:vector>
  </HeadingPairs>
  <TitlesOfParts>
    <vt:vector size="14" baseType="lpstr">
      <vt:lpstr>微软雅黑</vt:lpstr>
      <vt:lpstr>Arial</vt:lpstr>
      <vt:lpstr>Calibri</vt:lpstr>
      <vt:lpstr>思源黑体 CN Regular</vt:lpstr>
      <vt:lpstr>New-iSLA-Slides Template</vt:lpstr>
      <vt:lpstr>Document</vt:lpstr>
      <vt:lpstr>Presentation</vt:lpstr>
      <vt:lpstr>PowerPoint Presentation</vt:lpstr>
      <vt:lpstr>Overview</vt:lpstr>
      <vt:lpstr>PowerPoint Presentation</vt:lpstr>
      <vt:lpstr>PowerPoint Presentation</vt:lpstr>
      <vt:lpstr>PowerPoint Presentation</vt:lpstr>
      <vt:lpstr>Items for discussion and decision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Yanshen(WSTLab)</dc:creator>
  <cp:lastModifiedBy>Tommi Jamsa</cp:lastModifiedBy>
  <cp:revision>49</cp:revision>
  <dcterms:created xsi:type="dcterms:W3CDTF">2025-01-13T06:17:36Z</dcterms:created>
  <dcterms:modified xsi:type="dcterms:W3CDTF">2025-02-27T09:36:08Z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1736849759</vt:lpwstr>
  </property>
</Properties>
</file>